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81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9" r:id="rId16"/>
    <p:sldId id="270" r:id="rId17"/>
    <p:sldId id="282" r:id="rId18"/>
    <p:sldId id="271" r:id="rId19"/>
    <p:sldId id="272" r:id="rId20"/>
    <p:sldId id="283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4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11ACBD9-AA0A-4750-A557-14D3C57F3D10}" type="datetimeFigureOut">
              <a:rPr lang="fr-FR" smtClean="0"/>
              <a:t>09/11/18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4B6B5C0-3B08-4309-9BC8-287B3FBCFC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06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BD9-AA0A-4750-A557-14D3C57F3D10}" type="datetimeFigureOut">
              <a:rPr lang="fr-FR" smtClean="0"/>
              <a:t>09/11/18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B5C0-3B08-4309-9BC8-287B3FBCFC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51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BD9-AA0A-4750-A557-14D3C57F3D10}" type="datetimeFigureOut">
              <a:rPr lang="fr-FR" smtClean="0"/>
              <a:t>09/11/18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B5C0-3B08-4309-9BC8-287B3FBCFC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319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BD9-AA0A-4750-A557-14D3C57F3D10}" type="datetimeFigureOut">
              <a:rPr lang="fr-FR" smtClean="0"/>
              <a:t>09/11/18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B5C0-3B08-4309-9BC8-287B3FBCFC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209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BD9-AA0A-4750-A557-14D3C57F3D10}" type="datetimeFigureOut">
              <a:rPr lang="fr-FR" smtClean="0"/>
              <a:t>09/11/18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B5C0-3B08-4309-9BC8-287B3FBCFC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016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BD9-AA0A-4750-A557-14D3C57F3D10}" type="datetimeFigureOut">
              <a:rPr lang="fr-FR" smtClean="0"/>
              <a:t>09/11/18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B5C0-3B08-4309-9BC8-287B3FBCFC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049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BD9-AA0A-4750-A557-14D3C57F3D10}" type="datetimeFigureOut">
              <a:rPr lang="fr-FR" smtClean="0"/>
              <a:t>09/11/18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B5C0-3B08-4309-9BC8-287B3FBCFC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372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11ACBD9-AA0A-4750-A557-14D3C57F3D10}" type="datetimeFigureOut">
              <a:rPr lang="fr-FR" smtClean="0"/>
              <a:t>09/11/18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B5C0-3B08-4309-9BC8-287B3FBCFC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435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11ACBD9-AA0A-4750-A557-14D3C57F3D10}" type="datetimeFigureOut">
              <a:rPr lang="fr-FR" smtClean="0"/>
              <a:t>09/11/18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B5C0-3B08-4309-9BC8-287B3FBCFC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28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BD9-AA0A-4750-A557-14D3C57F3D10}" type="datetimeFigureOut">
              <a:rPr lang="fr-FR" smtClean="0"/>
              <a:t>09/11/18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B5C0-3B08-4309-9BC8-287B3FBCFC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8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BD9-AA0A-4750-A557-14D3C57F3D10}" type="datetimeFigureOut">
              <a:rPr lang="fr-FR" smtClean="0"/>
              <a:t>09/11/18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B5C0-3B08-4309-9BC8-287B3FBCFC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00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BD9-AA0A-4750-A557-14D3C57F3D10}" type="datetimeFigureOut">
              <a:rPr lang="fr-FR" smtClean="0"/>
              <a:t>09/11/18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B5C0-3B08-4309-9BC8-287B3FBCFC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64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BD9-AA0A-4750-A557-14D3C57F3D10}" type="datetimeFigureOut">
              <a:rPr lang="fr-FR" smtClean="0"/>
              <a:t>09/11/18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B5C0-3B08-4309-9BC8-287B3FBCFC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77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BD9-AA0A-4750-A557-14D3C57F3D10}" type="datetimeFigureOut">
              <a:rPr lang="fr-FR" smtClean="0"/>
              <a:t>09/11/18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B5C0-3B08-4309-9BC8-287B3FBCFC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67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BD9-AA0A-4750-A557-14D3C57F3D10}" type="datetimeFigureOut">
              <a:rPr lang="fr-FR" smtClean="0"/>
              <a:t>09/11/18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B5C0-3B08-4309-9BC8-287B3FBCFC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77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BD9-AA0A-4750-A557-14D3C57F3D10}" type="datetimeFigureOut">
              <a:rPr lang="fr-FR" smtClean="0"/>
              <a:t>09/11/18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B5C0-3B08-4309-9BC8-287B3FBCFC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04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CBD9-AA0A-4750-A557-14D3C57F3D10}" type="datetimeFigureOut">
              <a:rPr lang="fr-FR" smtClean="0"/>
              <a:t>09/11/18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B5C0-3B08-4309-9BC8-287B3FBCFC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97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11ACBD9-AA0A-4750-A557-14D3C57F3D10}" type="datetimeFigureOut">
              <a:rPr lang="fr-FR" smtClean="0"/>
              <a:t>09/11/18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4B6B5C0-3B08-4309-9BC8-287B3FBCFC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59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PRESENTATION P.A.C.E.S.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YAVNE VENDREDI 9 NOVEMVRE 2018</a:t>
            </a:r>
            <a:endParaRPr lang="fr-FR" dirty="0"/>
          </a:p>
        </p:txBody>
      </p:sp>
      <p:sp>
        <p:nvSpPr>
          <p:cNvPr id="4" name="AutoShape 2" descr="RÃ©sultat de recherche d'images pour &quot;YAVNE MARSEI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316" y="1238314"/>
            <a:ext cx="4499344" cy="227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9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NUMERUS CLAUSUS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2611" y="2603499"/>
            <a:ext cx="5190324" cy="39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3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VOLUME HORAIRE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804" y="2478178"/>
            <a:ext cx="6941712" cy="38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4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REUSSIR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5" y="2603500"/>
            <a:ext cx="5965054" cy="2690697"/>
          </a:xfrm>
        </p:spPr>
        <p:txBody>
          <a:bodyPr>
            <a:noAutofit/>
          </a:bodyPr>
          <a:lstStyle/>
          <a:p>
            <a:r>
              <a:rPr lang="fr-FR" b="1" dirty="0" smtClean="0"/>
              <a:t>QUANTITE  </a:t>
            </a:r>
          </a:p>
          <a:p>
            <a:r>
              <a:rPr lang="fr-FR" b="1" dirty="0" smtClean="0"/>
              <a:t>MOTIVATION</a:t>
            </a:r>
          </a:p>
          <a:p>
            <a:r>
              <a:rPr lang="fr-FR" b="1" dirty="0" smtClean="0"/>
              <a:t>CONCENTRATION</a:t>
            </a:r>
          </a:p>
          <a:p>
            <a:r>
              <a:rPr lang="fr-FR" b="1" dirty="0" smtClean="0"/>
              <a:t>OPTIMISATION DU TEMPS DE TRAVAIL</a:t>
            </a:r>
          </a:p>
          <a:p>
            <a:pPr marL="342900" lvl="1" indent="-342900"/>
            <a:r>
              <a:rPr lang="fr-FR" sz="1800" b="1" dirty="0" smtClean="0"/>
              <a:t>MÉTHODOLOGIE</a:t>
            </a:r>
            <a:endParaRPr lang="fr-FR" sz="1800" b="1" dirty="0"/>
          </a:p>
          <a:p>
            <a:r>
              <a:rPr lang="fr-FR" b="1" dirty="0" smtClean="0"/>
              <a:t>SOMMEIL</a:t>
            </a:r>
          </a:p>
          <a:p>
            <a:r>
              <a:rPr lang="fr-FR" b="1" dirty="0" smtClean="0"/>
              <a:t>HYGIENE DE VIE</a:t>
            </a:r>
          </a:p>
          <a:p>
            <a:r>
              <a:rPr lang="fr-FR" b="1" dirty="0" smtClean="0"/>
              <a:t>ETRE BIEN ENTOURES</a:t>
            </a:r>
          </a:p>
          <a:p>
            <a:r>
              <a:rPr lang="fr-FR" b="1" dirty="0" smtClean="0"/>
              <a:t>MENTAL A TOUTES EPREUVES</a:t>
            </a:r>
          </a:p>
          <a:p>
            <a:r>
              <a:rPr lang="fr-FR" b="1" dirty="0" smtClean="0"/>
              <a:t>ANNALES, QCM +++</a:t>
            </a:r>
            <a:endParaRPr lang="fr-FR" b="1" dirty="0"/>
          </a:p>
        </p:txBody>
      </p:sp>
      <p:pic>
        <p:nvPicPr>
          <p:cNvPr id="5122" name="Picture 2" descr="RÃÂ©sultat de recherche d'images pour &quot;MÃÂTHODOLOGI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221" y="3040887"/>
            <a:ext cx="4501166" cy="300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5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QUOI FAIRE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b="1" u="sng" dirty="0"/>
              <a:t>La PACES, c’est un marathon et non un sprint</a:t>
            </a:r>
            <a:r>
              <a:rPr lang="fr-FR" dirty="0"/>
              <a:t>. Les deux dates butoir sont aux mois de janvier et de juin et il faut y arriver en bonne </a:t>
            </a:r>
            <a:r>
              <a:rPr lang="fr-FR" dirty="0" smtClean="0"/>
              <a:t>santé</a:t>
            </a:r>
          </a:p>
          <a:p>
            <a:endParaRPr lang="fr-FR" dirty="0"/>
          </a:p>
          <a:p>
            <a:r>
              <a:rPr lang="fr-FR" dirty="0" smtClean="0"/>
              <a:t>PREPARATION EN AMONT ++ : PREPA PACES TERMINALE, TRAVAIL DE L’ETE</a:t>
            </a:r>
          </a:p>
          <a:p>
            <a:endParaRPr lang="fr-FR" dirty="0"/>
          </a:p>
          <a:p>
            <a:r>
              <a:rPr lang="fr-FR" dirty="0" smtClean="0"/>
              <a:t>ETRE MAITRE DE SON PLANNING</a:t>
            </a:r>
          </a:p>
          <a:p>
            <a:endParaRPr lang="fr-FR" dirty="0"/>
          </a:p>
          <a:p>
            <a:r>
              <a:rPr lang="fr-FR" dirty="0" smtClean="0"/>
              <a:t>SAVOIR ECOUTER LES PERSONNES PLUS EXPERIMENTEES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119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DIFFERENTS TEMPS D’UN ETUDIANT RENTRANT EN PACES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JANVIER A MAI:        PREPA PACES</a:t>
            </a:r>
          </a:p>
          <a:p>
            <a:r>
              <a:rPr lang="fr-FR" dirty="0" smtClean="0"/>
              <a:t>JUILLET:                    REUSSITE DU BACCALAUREAT</a:t>
            </a:r>
          </a:p>
          <a:p>
            <a:r>
              <a:rPr lang="fr-FR" dirty="0" smtClean="0"/>
              <a:t>JUILLET:                  CHAMPAGNE</a:t>
            </a:r>
          </a:p>
          <a:p>
            <a:r>
              <a:rPr lang="fr-FR" dirty="0" smtClean="0"/>
              <a:t>MI JUILLET:           REUNION D’INTEGRATION,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              DISTRIBUTION CLEF USB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              COURS POLYCOPES MIS A JOUR 1</a:t>
            </a:r>
            <a:r>
              <a:rPr lang="fr-FR" baseline="30000" dirty="0" smtClean="0"/>
              <a:t>ER</a:t>
            </a:r>
            <a:r>
              <a:rPr lang="fr-FR" dirty="0" smtClean="0"/>
              <a:t> QUAD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              PLANNING DE TRAVAIL ÉTÉ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              TUTEUR PERSONNEL, TRAVAIL EN EQUIPE</a:t>
            </a:r>
          </a:p>
          <a:p>
            <a:r>
              <a:rPr lang="fr-FR" dirty="0" smtClean="0"/>
              <a:t>FIN AOUT: STAGE DE PRE RENTREE</a:t>
            </a:r>
          </a:p>
          <a:p>
            <a:r>
              <a:rPr lang="fr-FR" dirty="0" smtClean="0"/>
              <a:t>SEPTEMBRE: 1</a:t>
            </a:r>
            <a:r>
              <a:rPr lang="fr-FR" baseline="30000" dirty="0" smtClean="0"/>
              <a:t>ER</a:t>
            </a:r>
            <a:r>
              <a:rPr lang="fr-FR" dirty="0" smtClean="0"/>
              <a:t> QUAD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968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PREPA PACES A YAVNE?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Cette prépa PACES Terminales est destinée aux terminales S ambitieux et prudents à la fois qui ont la volonté dès cette année charnière de se donner les moyens de leur objectif final : la PACES</a:t>
            </a:r>
          </a:p>
          <a:p>
            <a:r>
              <a:rPr lang="fr-FR" dirty="0"/>
              <a:t>Apprendre à s’organiser, être performant dans son apprentissage, s’avancer sur le programme sans perdre de vue l’objectif du Bac, dédramatiser le concours… Tout cela procure un avantage certain aux futurs étudiants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                                </a:t>
            </a:r>
            <a:r>
              <a:rPr lang="fr-FR" sz="2000" b="1" u="sng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ACQUERIR UNE METHODOLOGIE !!</a:t>
            </a:r>
            <a:endParaRPr lang="fr-FR" sz="2000" b="1" u="sng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5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PREPA PACES A YAVNE</a:t>
            </a:r>
            <a:r>
              <a:rPr lang="fr-FR" dirty="0" smtClean="0"/>
              <a:t>? </a:t>
            </a:r>
            <a:br>
              <a:rPr lang="fr-FR" dirty="0" smtClean="0"/>
            </a:br>
            <a:r>
              <a:rPr lang="fr-FR" b="1" dirty="0" smtClean="0"/>
              <a:t>40 HEURES DE COURS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/>
              <a:t>2 SEANCES METHODOLOGIE COACHING </a:t>
            </a:r>
            <a:r>
              <a:rPr lang="fr-FR" dirty="0" smtClean="0"/>
              <a:t> ( 2 FOIS 2 HEURES )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 Définir </a:t>
            </a:r>
            <a:r>
              <a:rPr lang="fr-FR" dirty="0"/>
              <a:t>un emploi du temps idéal, lequel est basé sur un rythme de révision optimisant l’acquisition des </a:t>
            </a:r>
            <a:r>
              <a:rPr lang="fr-FR" dirty="0" smtClean="0"/>
              <a:t>connaissances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 smtClean="0"/>
              <a:t>10 SÉANCES CONSACRÉES AUX COURS PACES</a:t>
            </a:r>
          </a:p>
          <a:p>
            <a:pPr marL="0" indent="0">
              <a:buNone/>
            </a:pPr>
            <a:r>
              <a:rPr lang="fr-FR" dirty="0"/>
              <a:t> permettent une première approche complète avec création de fiches d’apprentissage. Comprendre les cours les plus difficiles dans chaque unité d’enseignement permet de prendre de l’avance et d’être à l’aise dès la rentrée universitaire.</a:t>
            </a:r>
            <a:br>
              <a:rPr lang="fr-FR" dirty="0"/>
            </a:br>
            <a:r>
              <a:rPr lang="fr-FR" dirty="0"/>
              <a:t>Bien sûr, il ne s’agit pas de les apprendre – le Bac restant la préoccupation principale –, mais bien de les comprendre et de rédiger ses premières fiches.</a:t>
            </a:r>
          </a:p>
        </p:txBody>
      </p:sp>
    </p:spTree>
    <p:extLst>
      <p:ext uri="{BB962C8B-B14F-4D97-AF65-F5344CB8AC3E}">
        <p14:creationId xmlns:p14="http://schemas.microsoft.com/office/powerpoint/2010/main" val="274365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RÃÂ©sultat de recherche d'images pour &quot;CLASSE TERMINALE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88" y="0"/>
            <a:ext cx="1203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9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POUR LA PREPA PACES?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TUTEURS, ANCIENS DE YAVNE, OU AUTRES, CLASSES PARMI LES MEILLEURS AU CONCOURS ET DES ETUDIANTS AYANT LE CONCOURS FRAIS DANS LEUR TETES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r>
              <a:rPr lang="fr-FR" dirty="0" smtClean="0"/>
              <a:t>COACHING: APPRENDRE À GÉRER SON STRESS OU TOUT AUTRE COMPORTEMENT LIMITANT, METTRE EN PLACE DES STRATÉGIES EFFICACES, PERMET DE RÉUSSIR ET DE VISER L’EXCELLENCE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PROXIMITE TUTEURS TUTES: IDEALE      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SUIVI PERSONNALISE TOUT AU LONG DE LA TERMINALE, DIAGNOSTIC DES POINTS FAIBLES ET SUBLIMER VOS POINTS FORTS</a:t>
            </a:r>
          </a:p>
          <a:p>
            <a:endParaRPr lang="fr-FR" dirty="0"/>
          </a:p>
          <a:p>
            <a:r>
              <a:rPr lang="fr-FR" dirty="0" smtClean="0"/>
              <a:t>PROFESSEUR EN MATH A TITRE EXCEPTIONNEL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869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MATIERES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958" y="1944710"/>
            <a:ext cx="6220495" cy="46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0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RÃÂ©sultat de recherche d'images pour &quot;experience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" y="3380"/>
            <a:ext cx="12170872" cy="685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2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2573"/>
          </a:xfrm>
        </p:spPr>
      </p:pic>
    </p:spTree>
    <p:extLst>
      <p:ext uri="{BB962C8B-B14F-4D97-AF65-F5344CB8AC3E}">
        <p14:creationId xmlns:p14="http://schemas.microsoft.com/office/powerpoint/2010/main" val="150516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JUILLET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u="sng" dirty="0"/>
              <a:t>Cours mis à jour</a:t>
            </a:r>
            <a:r>
              <a:rPr lang="fr-FR" dirty="0"/>
              <a:t> sur clef USB ou polycopiés UE1, UE2, UE3, </a:t>
            </a:r>
            <a:r>
              <a:rPr lang="fr-FR" dirty="0" smtClean="0"/>
              <a:t>UE4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i="1" u="sng" dirty="0"/>
              <a:t>Planning de travail</a:t>
            </a:r>
            <a:r>
              <a:rPr lang="fr-FR" dirty="0"/>
              <a:t> 15 jours avant la rentrée « jour par jour, heure par heure » ; </a:t>
            </a:r>
            <a:r>
              <a:rPr lang="fr-FR" u="sng" dirty="0"/>
              <a:t>attention toute particulière</a:t>
            </a:r>
            <a:r>
              <a:rPr lang="fr-FR" dirty="0"/>
              <a:t> où l’équipe dirigeante sera aux côtés des étudiants pour leur apprentissage des nouveaux cours : </a:t>
            </a:r>
            <a:r>
              <a:rPr lang="fr-FR" b="1" dirty="0"/>
              <a:t>chaque tuteur aura à sa charge 5 étudiants </a:t>
            </a:r>
            <a:r>
              <a:rPr lang="fr-FR" b="1" dirty="0" smtClean="0"/>
              <a:t>particuliers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i="1" u="sng" dirty="0"/>
              <a:t>QCM type concours</a:t>
            </a:r>
            <a:r>
              <a:rPr lang="fr-FR" dirty="0"/>
              <a:t> en rapport avec les cours sus mentionnés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346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STAGE PRE RENTREE EN AOUT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 </a:t>
            </a:r>
            <a:r>
              <a:rPr lang="fr-FR" dirty="0" smtClean="0"/>
              <a:t>Se </a:t>
            </a:r>
            <a:r>
              <a:rPr lang="fr-FR" dirty="0"/>
              <a:t>déroule sur 15 jours avec près de </a:t>
            </a:r>
            <a:r>
              <a:rPr lang="fr-FR" u="sng" dirty="0"/>
              <a:t>40 heures de cours</a:t>
            </a:r>
            <a:r>
              <a:rPr lang="fr-FR" dirty="0"/>
              <a:t> portant sur les notions fondamentales du premier </a:t>
            </a:r>
            <a:r>
              <a:rPr lang="fr-FR" dirty="0" smtClean="0"/>
              <a:t>quadrimestre</a:t>
            </a:r>
            <a:endParaRPr lang="fr-FR" dirty="0"/>
          </a:p>
          <a:p>
            <a:r>
              <a:rPr lang="fr-FR" b="1" dirty="0" smtClean="0">
                <a:solidFill>
                  <a:srgbClr val="FF0000"/>
                </a:solidFill>
              </a:rPr>
              <a:t>SEANCE Méthodologie </a:t>
            </a:r>
            <a:r>
              <a:rPr lang="fr-FR" b="1" dirty="0">
                <a:solidFill>
                  <a:srgbClr val="FF0000"/>
                </a:solidFill>
              </a:rPr>
              <a:t>et explication du planning </a:t>
            </a:r>
            <a:r>
              <a:rPr lang="fr-FR" b="1" dirty="0" smtClean="0">
                <a:solidFill>
                  <a:srgbClr val="FF0000"/>
                </a:solidFill>
              </a:rPr>
              <a:t>quotidien 4 HEURES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/>
              <a:t>Cours UE1</a:t>
            </a:r>
            <a:r>
              <a:rPr lang="fr-FR" dirty="0"/>
              <a:t> chimie organique, atomistique</a:t>
            </a:r>
          </a:p>
          <a:p>
            <a:r>
              <a:rPr lang="fr-FR" b="1" dirty="0"/>
              <a:t>Cours UE2</a:t>
            </a:r>
            <a:r>
              <a:rPr lang="fr-FR" dirty="0"/>
              <a:t> méthodologie biologie cellulaire avec le Dr ILLOUZ Dan. Initiation aux ED et Chapitre 1 à 6</a:t>
            </a:r>
          </a:p>
          <a:p>
            <a:r>
              <a:rPr lang="fr-FR" b="1" dirty="0"/>
              <a:t>Cours UE3</a:t>
            </a:r>
            <a:r>
              <a:rPr lang="fr-FR" dirty="0"/>
              <a:t>: laser, optique, RMN, spectrométrie, électrophysiologie</a:t>
            </a:r>
          </a:p>
          <a:p>
            <a:r>
              <a:rPr lang="fr-FR" b="1" dirty="0"/>
              <a:t>Cours UE4</a:t>
            </a:r>
            <a:r>
              <a:rPr lang="fr-FR" dirty="0"/>
              <a:t>: équation différentielles, intégration par partie </a:t>
            </a:r>
            <a:r>
              <a:rPr lang="fr-FR" b="1" u="sng" dirty="0"/>
              <a:t>par un </a:t>
            </a:r>
            <a:r>
              <a:rPr lang="fr-FR" b="1" u="sng" dirty="0" smtClean="0"/>
              <a:t>professeur</a:t>
            </a:r>
          </a:p>
          <a:p>
            <a:r>
              <a:rPr lang="fr-FR" b="1" u="sng" dirty="0" smtClean="0"/>
              <a:t>CONCOURS BLANC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890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SEMAINE TYPE MASTER PREPA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2600" b="1" dirty="0">
                <a:solidFill>
                  <a:srgbClr val="FF0000"/>
                </a:solidFill>
              </a:rPr>
              <a:t>La semaine à </a:t>
            </a:r>
            <a:r>
              <a:rPr lang="fr-FR" sz="2600" dirty="0">
                <a:solidFill>
                  <a:srgbClr val="FF0000"/>
                </a:solidFill>
                <a:latin typeface="Bradley Hand ITC" panose="03070402050302030203" pitchFamily="66" charset="0"/>
              </a:rPr>
              <a:t>Master Prépa Santé Marseille</a:t>
            </a:r>
            <a:r>
              <a:rPr lang="fr-FR" sz="2600" b="1" dirty="0">
                <a:solidFill>
                  <a:srgbClr val="FF0000"/>
                </a:solidFill>
              </a:rPr>
              <a:t> s’organise de la manière suivante :</a:t>
            </a:r>
            <a:endParaRPr lang="fr-FR" sz="2600" dirty="0">
              <a:solidFill>
                <a:srgbClr val="FF0000"/>
              </a:solidFill>
            </a:endParaRPr>
          </a:p>
          <a:p>
            <a:r>
              <a:rPr lang="fr-FR" b="1" dirty="0"/>
              <a:t>Dimanche</a:t>
            </a:r>
            <a:r>
              <a:rPr lang="fr-FR" dirty="0"/>
              <a:t>: envoie des QCM de préparation à l’écurie</a:t>
            </a:r>
          </a:p>
          <a:p>
            <a:r>
              <a:rPr lang="fr-FR" b="1" dirty="0"/>
              <a:t>Lundi </a:t>
            </a:r>
            <a:r>
              <a:rPr lang="fr-FR" dirty="0"/>
              <a:t>: Qcm dirigés type concours avec correction orale en</a:t>
            </a:r>
            <a:r>
              <a:rPr lang="fr-FR" b="1" u="sng" dirty="0"/>
              <a:t> petits groupes</a:t>
            </a:r>
            <a:endParaRPr lang="fr-FR" dirty="0"/>
          </a:p>
          <a:p>
            <a:r>
              <a:rPr lang="fr-FR" b="1" dirty="0"/>
              <a:t>Mardi : </a:t>
            </a:r>
            <a:r>
              <a:rPr lang="fr-FR" dirty="0"/>
              <a:t>Cours spécifique cours UE1/UE3/UE4 préparatoire à l’écurie</a:t>
            </a:r>
          </a:p>
          <a:p>
            <a:r>
              <a:rPr lang="fr-FR" b="1" dirty="0"/>
              <a:t>Mercredi 12h30 ou 18h30 : </a:t>
            </a:r>
            <a:r>
              <a:rPr lang="fr-FR" dirty="0"/>
              <a:t>écurie évaluant l’étudiant avec note et classement. Correction détaillée avec tuteur en petits groupes</a:t>
            </a:r>
          </a:p>
          <a:p>
            <a:r>
              <a:rPr lang="fr-FR" b="1" dirty="0"/>
              <a:t>Jeudi : </a:t>
            </a:r>
            <a:r>
              <a:rPr lang="fr-FR" dirty="0"/>
              <a:t>séance spécifique méthodologie Biologie cellulaire</a:t>
            </a:r>
          </a:p>
          <a:p>
            <a:r>
              <a:rPr lang="fr-FR" b="1" dirty="0"/>
              <a:t>Vendredi: correction </a:t>
            </a:r>
            <a:r>
              <a:rPr lang="fr-FR" b="1" dirty="0" smtClean="0"/>
              <a:t>DIRIGES </a:t>
            </a:r>
            <a:r>
              <a:rPr lang="fr-FR" b="1" dirty="0"/>
              <a:t>des annales UE1 UE2 UE3 ET </a:t>
            </a:r>
            <a:r>
              <a:rPr lang="fr-FR" b="1" dirty="0" smtClean="0"/>
              <a:t>UE4</a:t>
            </a:r>
          </a:p>
          <a:p>
            <a:pPr marL="0" indent="0" algn="ctr">
              <a:buNone/>
            </a:pPr>
            <a:r>
              <a:rPr lang="fr-FR" b="1" dirty="0"/>
              <a:t> </a:t>
            </a:r>
            <a:r>
              <a:rPr lang="fr-FR" b="1" dirty="0" smtClean="0"/>
              <a:t>             </a:t>
            </a:r>
            <a:r>
              <a:rPr lang="fr-FR" b="1" dirty="0" smtClean="0">
                <a:solidFill>
                  <a:srgbClr val="00B050"/>
                </a:solidFill>
              </a:rPr>
              <a:t>10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COACHING QCM QUOTIDIENS SUR LES COURS DU JOUR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MIS EN LIGNE A 12H30 DES COURS MIS A JOUR</a:t>
            </a:r>
            <a:endParaRPr lang="fr-F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959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Coaching MASTER PREPA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0708" y="2333043"/>
            <a:ext cx="8825659" cy="34163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sz="8000" b="1" dirty="0">
                <a:solidFill>
                  <a:srgbClr val="FF0000"/>
                </a:solidFill>
              </a:rPr>
              <a:t>Ce coaching personnalisé comprend 6 points </a:t>
            </a:r>
            <a:endParaRPr lang="fr-FR" sz="8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4500" b="1" dirty="0">
              <a:solidFill>
                <a:srgbClr val="FF0000"/>
              </a:solidFill>
            </a:endParaRPr>
          </a:p>
          <a:p>
            <a:r>
              <a:rPr lang="fr-FR" sz="5600" b="1" dirty="0"/>
              <a:t>Diagnostic</a:t>
            </a:r>
            <a:r>
              <a:rPr lang="fr-FR" sz="5600" dirty="0"/>
              <a:t> des faiblesses et des points forts de chaque étudiant lors d’un entretien individuel avec le </a:t>
            </a:r>
            <a:r>
              <a:rPr lang="fr-FR" sz="5600" u="sng" dirty="0"/>
              <a:t>Dr ILLOUZ </a:t>
            </a:r>
            <a:r>
              <a:rPr lang="fr-FR" sz="5600" u="sng" dirty="0" smtClean="0"/>
              <a:t>Dan</a:t>
            </a:r>
            <a:r>
              <a:rPr lang="fr-FR" sz="5600" dirty="0"/>
              <a:t> </a:t>
            </a:r>
            <a:endParaRPr lang="fr-FR" sz="5600" dirty="0" smtClean="0"/>
          </a:p>
          <a:p>
            <a:pPr marL="0" indent="0">
              <a:buNone/>
            </a:pPr>
            <a:endParaRPr lang="fr-FR" sz="5600" dirty="0"/>
          </a:p>
          <a:p>
            <a:r>
              <a:rPr lang="fr-FR" sz="5600" b="1" u="sng" dirty="0"/>
              <a:t>Accompagnement psychologique et préparation mentale</a:t>
            </a:r>
            <a:r>
              <a:rPr lang="fr-FR" sz="5600" dirty="0"/>
              <a:t> tout au long de l’année</a:t>
            </a:r>
          </a:p>
          <a:p>
            <a:pPr marL="0" indent="0">
              <a:buNone/>
            </a:pPr>
            <a:r>
              <a:rPr lang="fr-FR" sz="5600" dirty="0"/>
              <a:t> </a:t>
            </a:r>
          </a:p>
          <a:p>
            <a:r>
              <a:rPr lang="fr-FR" sz="5600" dirty="0"/>
              <a:t>Remise en question hebdomadaire </a:t>
            </a:r>
            <a:r>
              <a:rPr lang="fr-FR" sz="5600" b="1" dirty="0"/>
              <a:t>et bilan</a:t>
            </a:r>
            <a:r>
              <a:rPr lang="fr-FR" sz="5600" dirty="0"/>
              <a:t> après chaque examen : 1 tuteur pour 2 étudiants</a:t>
            </a:r>
          </a:p>
          <a:p>
            <a:pPr marL="0" indent="0">
              <a:buNone/>
            </a:pPr>
            <a:r>
              <a:rPr lang="fr-FR" sz="5600" dirty="0"/>
              <a:t> </a:t>
            </a:r>
          </a:p>
          <a:p>
            <a:r>
              <a:rPr lang="fr-FR" sz="5600" b="1" dirty="0"/>
              <a:t>Rendez-vous individuel</a:t>
            </a:r>
            <a:r>
              <a:rPr lang="fr-FR" sz="5600" dirty="0"/>
              <a:t> mensuel avec l’étudiant</a:t>
            </a:r>
          </a:p>
          <a:p>
            <a:pPr marL="0" indent="0">
              <a:buNone/>
            </a:pPr>
            <a:r>
              <a:rPr lang="fr-FR" sz="5600" dirty="0"/>
              <a:t> </a:t>
            </a:r>
          </a:p>
          <a:p>
            <a:r>
              <a:rPr lang="fr-FR" sz="5600" b="1" dirty="0"/>
              <a:t>Relation avec les parents</a:t>
            </a:r>
            <a:r>
              <a:rPr lang="fr-FR" sz="5600" dirty="0"/>
              <a:t> ou responsables légaux très affirmés car un bulletin sera transmis aux parents après chaque cycle d’écurie. Rendez-vous mensuel téléphonique ou dans nos locaux avec les dits parents</a:t>
            </a:r>
          </a:p>
          <a:p>
            <a:pPr marL="0" indent="0">
              <a:buNone/>
            </a:pPr>
            <a:r>
              <a:rPr lang="fr-FR" sz="5600" dirty="0"/>
              <a:t> </a:t>
            </a:r>
          </a:p>
          <a:p>
            <a:r>
              <a:rPr lang="fr-FR" sz="5600" b="1" dirty="0"/>
              <a:t>Planning de travail</a:t>
            </a:r>
            <a:r>
              <a:rPr lang="fr-FR" sz="5600" dirty="0"/>
              <a:t> quotidiens et planning de révisions décembre et mai</a:t>
            </a:r>
          </a:p>
          <a:p>
            <a:endParaRPr lang="fr-FR" sz="1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694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ENFIN MASTER PREPA 2.0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/>
              <a:t> </a:t>
            </a:r>
            <a:r>
              <a:rPr lang="fr-FR" b="1" dirty="0" smtClean="0"/>
              <a:t>                                          </a:t>
            </a:r>
            <a:r>
              <a:rPr lang="fr-FR" b="1" u="sng" dirty="0" smtClean="0"/>
              <a:t>E </a:t>
            </a:r>
            <a:r>
              <a:rPr lang="fr-FR" b="1" u="sng" dirty="0"/>
              <a:t>– </a:t>
            </a:r>
            <a:r>
              <a:rPr lang="fr-FR" b="1" u="sng" dirty="0" smtClean="0"/>
              <a:t>MASTER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MASTER PREPA SANTE MARSEILLE </a:t>
            </a:r>
            <a:r>
              <a:rPr lang="fr-FR" dirty="0"/>
              <a:t>met à disposition des étudiants un espace privé sur son site Internet. Ils peuvent y trouver </a:t>
            </a:r>
            <a:r>
              <a:rPr lang="fr-FR" b="1" dirty="0"/>
              <a:t>les cours du jour</a:t>
            </a:r>
            <a:r>
              <a:rPr lang="fr-FR" dirty="0"/>
              <a:t>, les annales corrigées, les QCM MASTER COACHING, QCM DIRIGES et leur classement, ainsi que des fiches récapitulatives rédigées par l’équipe pédagogique.</a:t>
            </a:r>
          </a:p>
          <a:p>
            <a:r>
              <a:rPr lang="fr-FR" b="1" dirty="0" smtClean="0"/>
              <a:t>GROUPES WHAT’S APP </a:t>
            </a:r>
            <a:r>
              <a:rPr lang="fr-FR" dirty="0" smtClean="0"/>
              <a:t>AVEC TOUTES LES INFORMATIONS ET ENSEIGNEMENTS CLES ET ENVOI DE QCM ET COURS</a:t>
            </a:r>
          </a:p>
          <a:p>
            <a:r>
              <a:rPr lang="fr-FR" dirty="0" smtClean="0"/>
              <a:t>EXEMPLE PLANNING SEMAINE</a:t>
            </a:r>
          </a:p>
          <a:p>
            <a:r>
              <a:rPr lang="fr-FR" dirty="0" smtClean="0"/>
              <a:t>270 M2 POUR TRAVAILLER DANS DES SALLES CONNECTEES ET CAFETERIA SALLE DE REPOS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098" name="Picture 2" descr="RÃÂ©sultat de recherche d'images pour &quot;E LEARNI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26" y="1"/>
            <a:ext cx="4954073" cy="248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31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AMBITION </a:t>
            </a:r>
          </a:p>
          <a:p>
            <a:r>
              <a:rPr lang="fr-FR" dirty="0" smtClean="0"/>
              <a:t>ORGANISATION</a:t>
            </a:r>
          </a:p>
          <a:p>
            <a:r>
              <a:rPr lang="fr-FR" dirty="0" smtClean="0"/>
              <a:t>CLASSE DE TERMINALE ++</a:t>
            </a:r>
          </a:p>
          <a:p>
            <a:r>
              <a:rPr lang="fr-FR" dirty="0" smtClean="0"/>
              <a:t>PREPARATION EN AMONT </a:t>
            </a:r>
          </a:p>
          <a:p>
            <a:r>
              <a:rPr lang="fr-FR" dirty="0" smtClean="0"/>
              <a:t>MENTAL D’ACIER</a:t>
            </a:r>
          </a:p>
          <a:p>
            <a:r>
              <a:rPr lang="fr-FR" dirty="0" smtClean="0"/>
              <a:t>ENVIRONNEMENT SAIN</a:t>
            </a:r>
          </a:p>
          <a:p>
            <a:r>
              <a:rPr lang="fr-FR" dirty="0" smtClean="0"/>
              <a:t>BIEN S’ENTOURER</a:t>
            </a:r>
          </a:p>
          <a:p>
            <a:pPr marL="0" indent="0" algn="ctr">
              <a:buNone/>
            </a:pPr>
            <a:r>
              <a:rPr lang="fr-FR" b="1" u="sng" dirty="0" smtClean="0">
                <a:solidFill>
                  <a:srgbClr val="FF0000"/>
                </a:solidFill>
              </a:rPr>
              <a:t>LE PLUS IMPORTANT</a:t>
            </a:r>
            <a:r>
              <a:rPr lang="fr-FR" b="1" dirty="0" smtClean="0">
                <a:solidFill>
                  <a:srgbClr val="FF0000"/>
                </a:solidFill>
              </a:rPr>
              <a:t>: ETRE QUELQU’UN DE BIEN ET ACQUERIR UNE SAGESSE TOUT AU LONG DE SA VIE, APPRENDRE DE CHAQUE SITUATION ET DE CHAQUE PERSONNE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1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POUR VOTRE 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« Si vous n’avez aucune chance alors saisissez-là  </a:t>
            </a: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»</a:t>
            </a:r>
          </a:p>
          <a:p>
            <a:pPr marL="0" indent="0" algn="ctr">
              <a:buNone/>
            </a:pPr>
            <a:endParaRPr lang="fr-FR" sz="4400" b="1" dirty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 Schopenhauer</a:t>
            </a:r>
            <a:endParaRPr lang="fr-F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5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Image associÃÂ©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5"/>
            <a:ext cx="12192000" cy="660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242" y="550862"/>
            <a:ext cx="3067050" cy="15525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0" y="283583"/>
            <a:ext cx="2286790" cy="22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6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MATIERES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UE1 : Atomes, biomolécules, génome, bioénergétique, métabolisme (Crédits ECTS : 10) </a:t>
            </a:r>
          </a:p>
          <a:p>
            <a:r>
              <a:rPr lang="fr-FR" dirty="0"/>
              <a:t>UE2 : La cellule et les tissus (Crédits ECTS : 10) </a:t>
            </a:r>
          </a:p>
          <a:p>
            <a:r>
              <a:rPr lang="fr-FR" dirty="0"/>
              <a:t>UE3 (1ère partie) : Organisation des appareils et des systèmes (Crédits ECTS : 6) UE4 : Evaluation des méthodes d’analyse appliquées aux sciences de la vie et de la santé (Crédits ECTS : 4) 2ème semestre : </a:t>
            </a:r>
          </a:p>
          <a:p>
            <a:r>
              <a:rPr lang="fr-FR" dirty="0"/>
              <a:t>UE3 (2ème partie) : Organisation des appareils et des systèmes (Crédits ECTS : 4) </a:t>
            </a:r>
          </a:p>
          <a:p>
            <a:r>
              <a:rPr lang="fr-FR" dirty="0"/>
              <a:t>UE5 : Aspects morphologiques et fonctionnels (Crédits ECTS : 4) </a:t>
            </a:r>
          </a:p>
          <a:p>
            <a:r>
              <a:rPr lang="fr-FR" dirty="0"/>
              <a:t>UE6 : Initiation à la connaissance du médicament (Crédits ECTS : 4) </a:t>
            </a:r>
          </a:p>
          <a:p>
            <a:r>
              <a:rPr lang="fr-FR" dirty="0"/>
              <a:t>UE7 : Santé, société, humanité (Crédits ECTS : 8)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77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L’année est notée sur </a:t>
            </a:r>
            <a:r>
              <a:rPr lang="fr-FR" dirty="0" smtClean="0"/>
              <a:t>7000 </a:t>
            </a:r>
            <a:r>
              <a:rPr lang="fr-FR" dirty="0"/>
              <a:t>points :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fr-FR" dirty="0" smtClean="0"/>
              <a:t>   510 </a:t>
            </a:r>
            <a:r>
              <a:rPr lang="fr-FR" dirty="0"/>
              <a:t>points pour les unités d’enseignement communes    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(310 </a:t>
            </a:r>
            <a:r>
              <a:rPr lang="fr-FR" dirty="0"/>
              <a:t>pts au 1er semestre et </a:t>
            </a:r>
            <a:r>
              <a:rPr lang="fr-FR" dirty="0" smtClean="0"/>
              <a:t>230 </a:t>
            </a:r>
            <a:r>
              <a:rPr lang="fr-FR" dirty="0"/>
              <a:t>pts au second) </a:t>
            </a:r>
            <a:endParaRPr lang="fr-FR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fr-FR" dirty="0" smtClean="0"/>
              <a:t> </a:t>
            </a:r>
            <a:r>
              <a:rPr lang="fr-FR" dirty="0"/>
              <a:t>	</a:t>
            </a:r>
            <a:r>
              <a:rPr lang="fr-FR" dirty="0" smtClean="0"/>
              <a:t>160 </a:t>
            </a:r>
            <a:r>
              <a:rPr lang="fr-FR" dirty="0"/>
              <a:t>points pour les unités d’enseignement spécifiques.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112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QCM: MODE D’EVALUATION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710" y="2369713"/>
            <a:ext cx="7740203" cy="43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9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UE1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/>
              <a:t> </a:t>
            </a:r>
          </a:p>
          <a:p>
            <a:r>
              <a:rPr lang="fr-FR" b="1" u="sng" dirty="0"/>
              <a:t>UE 1 – Atome – Bio molécules – Génome – Bioénergétique – Métabolisme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r>
              <a:rPr lang="fr-FR" dirty="0"/>
              <a:t>Avec un volume horaire de 80 heures et une épreuve de 60 minutes, l’UE 1 est l’une des deux grosses unités du premiers semestre avec un coefficient de 5 pour les branches médecine, odontologie, maïeutique, kiné, et manipulateur radio. Le plus gros coefficient de 7 pour la branche pharma. </a:t>
            </a:r>
          </a:p>
          <a:p>
            <a:r>
              <a:rPr lang="fr-FR" dirty="0"/>
              <a:t>Autant dire qu’il faudra compter avec la chimie, et on parlera alors chimie organique avec la description des fonctions chimiques de base ainsi que des réactions simples. </a:t>
            </a:r>
          </a:p>
          <a:p>
            <a:r>
              <a:rPr lang="fr-FR" dirty="0"/>
              <a:t>Egalement : description de l’atome, lipides, glucides, protéines, et tout ce qui va avec.. Des cours comme la thermodynamique, les réactions </a:t>
            </a:r>
            <a:r>
              <a:rPr lang="fr-FR" dirty="0" err="1"/>
              <a:t>acido</a:t>
            </a:r>
            <a:r>
              <a:rPr lang="fr-FR" dirty="0"/>
              <a:t> basique, les réactions d’oxydoréduction Cette UE comporte de nombreuses bases du lycée </a:t>
            </a:r>
          </a:p>
        </p:txBody>
      </p:sp>
    </p:spTree>
    <p:extLst>
      <p:ext uri="{BB962C8B-B14F-4D97-AF65-F5344CB8AC3E}">
        <p14:creationId xmlns:p14="http://schemas.microsoft.com/office/powerpoint/2010/main" val="146583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UE2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u="sng" dirty="0"/>
              <a:t>UE 2 – La cellule et les tissus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  </a:t>
            </a:r>
          </a:p>
          <a:p>
            <a:r>
              <a:rPr lang="fr-FR" dirty="0"/>
              <a:t>Voilà la seconde grosse unité de 80 heures avec un coefficient de 5 pour les branches médecine, odontologie, maïeutique, kiné, et manipulateur radio et 4 pour les pharma. </a:t>
            </a:r>
          </a:p>
          <a:p>
            <a:r>
              <a:rPr lang="fr-FR" dirty="0"/>
              <a:t>Certainement  l’unité la plus lourde à digérer avec un mélange de biologie cellulaire, d’histologie et d’embryologie. </a:t>
            </a:r>
          </a:p>
          <a:p>
            <a:r>
              <a:rPr lang="fr-FR" dirty="0"/>
              <a:t>Jusqu’à fin  septembre des cours de biologie cellulaire uniquement… Jusqu’au chapitre du cytosquelette… vous savez ! Le chapitre 9. Soit 9 chapitres en 26 jours soit dit en passant (= 300 pages !!). </a:t>
            </a:r>
          </a:p>
          <a:p>
            <a:r>
              <a:rPr lang="fr-FR" dirty="0"/>
              <a:t>Passé cela, histologie avec les tissus épithéliaux. Puis de nouveau de la biologie cellulaire, puis de l’histologie… </a:t>
            </a:r>
          </a:p>
          <a:p>
            <a:r>
              <a:rPr lang="fr-FR" dirty="0"/>
              <a:t>Et début  novembre Embryologie. 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044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UE3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u="sng" dirty="0"/>
              <a:t>UE 3 (Première partie) – Organisation des appareils et systèmes : aspects fonctionnels et méthodes</a:t>
            </a:r>
            <a:r>
              <a:rPr lang="fr-FR" b="1" dirty="0"/>
              <a:t> </a:t>
            </a:r>
            <a:r>
              <a:rPr lang="fr-FR" b="1" u="sng" dirty="0" smtClean="0"/>
              <a:t>d’études</a:t>
            </a:r>
            <a:r>
              <a:rPr lang="fr-FR" dirty="0" smtClean="0"/>
              <a:t>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 </a:t>
            </a:r>
          </a:p>
          <a:p>
            <a:r>
              <a:rPr lang="fr-FR" dirty="0"/>
              <a:t>Une UE non négligeable. Un volume horaire de 48 heures, soit presque la moitié des UE 1 et 2 et un coefficient de 3 pour les branches médecine, odontologie, maïeutique, kiné, et manipulateur radio et 2 pour 	les 	pharma. Des heures de cours sur les propriétés </a:t>
            </a:r>
            <a:r>
              <a:rPr lang="fr-FR" dirty="0" err="1"/>
              <a:t>colligatives</a:t>
            </a:r>
            <a:r>
              <a:rPr lang="fr-FR" dirty="0"/>
              <a:t> : osmose, cryométrie et ébulliométrie. Le reste: de l’optique, de la radioprotection, de l’imagerie et de l’électrophysiologie. Les bases de terminale : laser, radioactivité, optique, RMN et spectroscopie.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1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UE4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u="sng" dirty="0"/>
              <a:t>UE 4 – Evaluation des méthodes d’analyses appliquées aux sciences de la vie et de la santé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  </a:t>
            </a:r>
          </a:p>
          <a:p>
            <a:r>
              <a:rPr lang="fr-FR" dirty="0"/>
              <a:t>Voilà la plus petite matière du semestre et elle correspond à la </a:t>
            </a:r>
            <a:r>
              <a:rPr lang="fr-FR" dirty="0" err="1"/>
              <a:t>biostatistique</a:t>
            </a:r>
            <a:r>
              <a:rPr lang="fr-FR" dirty="0"/>
              <a:t>. </a:t>
            </a:r>
          </a:p>
          <a:p>
            <a:r>
              <a:rPr lang="fr-FR" dirty="0"/>
              <a:t> 32 heures de cours et un coefficient de 2 pour tout le monde, bien que petite matière, elle n’est pas à laisser pour compte. </a:t>
            </a:r>
          </a:p>
          <a:p>
            <a:r>
              <a:rPr lang="fr-FR" dirty="0"/>
              <a:t>La vraie difficulté est clairement l’introduction dans les </a:t>
            </a:r>
            <a:r>
              <a:rPr lang="fr-FR" dirty="0" err="1"/>
              <a:t>biostatistiques</a:t>
            </a:r>
            <a:r>
              <a:rPr lang="fr-FR" dirty="0"/>
              <a:t> de la métrologie, des fonctions usuelles, des dérivées et des intégrales. 8 heures de cours et des vraies notions de la terminale S .Le reste : Des probabilités, des variables, de l’aléatoire, des arbres de décision, etc.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132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Direction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Direction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109</TotalTime>
  <Words>1051</Words>
  <Application>Microsoft Macintosh PowerPoint</Application>
  <PresentationFormat>Personnalisé</PresentationFormat>
  <Paragraphs>156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Direction Ion</vt:lpstr>
      <vt:lpstr>PRESENTATION P.A.C.E.S. </vt:lpstr>
      <vt:lpstr>Présentation PowerPoint</vt:lpstr>
      <vt:lpstr>LES MATIERES</vt:lpstr>
      <vt:lpstr>LES POINTS</vt:lpstr>
      <vt:lpstr>QCM: MODE D’EVALUATION</vt:lpstr>
      <vt:lpstr>UE1</vt:lpstr>
      <vt:lpstr>UE2</vt:lpstr>
      <vt:lpstr>UE3</vt:lpstr>
      <vt:lpstr>UE4</vt:lpstr>
      <vt:lpstr>NUMERUS CLAUSUS</vt:lpstr>
      <vt:lpstr>VOLUME HORAIRE</vt:lpstr>
      <vt:lpstr>COMMENT REUSSIR ?</vt:lpstr>
      <vt:lpstr>QUOI FAIRE ?</vt:lpstr>
      <vt:lpstr>DIFFERENTS TEMPS D’UN ETUDIANT RENTRANT EN PACES</vt:lpstr>
      <vt:lpstr>PREPA PACES A YAVNE?</vt:lpstr>
      <vt:lpstr>PREPA PACES A YAVNE?  40 HEURES DE COURS</vt:lpstr>
      <vt:lpstr>Présentation PowerPoint</vt:lpstr>
      <vt:lpstr>QUI POUR LA PREPA PACES?</vt:lpstr>
      <vt:lpstr>LES MATIERES</vt:lpstr>
      <vt:lpstr>Présentation PowerPoint</vt:lpstr>
      <vt:lpstr>JUILLET</vt:lpstr>
      <vt:lpstr>STAGE PRE RENTREE EN AOUT</vt:lpstr>
      <vt:lpstr>SEMAINE TYPE MASTER PREPA</vt:lpstr>
      <vt:lpstr>Coaching MASTER PREPA</vt:lpstr>
      <vt:lpstr>ENFIN MASTER PREPA 2.0</vt:lpstr>
      <vt:lpstr>CONCLUSION</vt:lpstr>
      <vt:lpstr>MERCI POUR VOTRE ATTENTION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P.A.C.E.S.</dc:title>
  <dc:creator>Dan Illouz</dc:creator>
  <cp:lastModifiedBy>DAN ILLOUZ</cp:lastModifiedBy>
  <cp:revision>17</cp:revision>
  <dcterms:created xsi:type="dcterms:W3CDTF">2018-11-08T21:50:06Z</dcterms:created>
  <dcterms:modified xsi:type="dcterms:W3CDTF">2018-11-09T14:00:32Z</dcterms:modified>
</cp:coreProperties>
</file>